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56" r:id="rId2"/>
    <p:sldId id="257" r:id="rId3"/>
    <p:sldId id="258" r:id="rId4"/>
    <p:sldId id="280" r:id="rId5"/>
    <p:sldId id="259" r:id="rId6"/>
    <p:sldId id="285" r:id="rId7"/>
    <p:sldId id="260" r:id="rId8"/>
    <p:sldId id="272" r:id="rId9"/>
    <p:sldId id="261" r:id="rId10"/>
    <p:sldId id="286" r:id="rId11"/>
    <p:sldId id="288" r:id="rId12"/>
    <p:sldId id="263" r:id="rId13"/>
    <p:sldId id="283" r:id="rId14"/>
    <p:sldId id="267" r:id="rId15"/>
    <p:sldId id="279" r:id="rId16"/>
    <p:sldId id="264" r:id="rId17"/>
    <p:sldId id="289" r:id="rId18"/>
    <p:sldId id="265" r:id="rId19"/>
    <p:sldId id="266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04" autoAdjust="0"/>
    <p:restoredTop sz="92039" autoAdjust="0"/>
  </p:normalViewPr>
  <p:slideViewPr>
    <p:cSldViewPr>
      <p:cViewPr varScale="1">
        <p:scale>
          <a:sx n="81" d="100"/>
          <a:sy n="81" d="100"/>
        </p:scale>
        <p:origin x="-133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9C38-B926-4A1B-B69D-322930479AFA}" type="datetimeFigureOut">
              <a:rPr lang="de-DE" smtClean="0"/>
              <a:t>29.06.2016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399B7-A8A1-40EF-A307-BD6D43635D3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860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99B7-A8A1-40EF-A307-BD6D43635D30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820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99B7-A8A1-40EF-A307-BD6D43635D30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64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A50D42-C9CD-4801-B293-61D1F53EC57E}" type="datetimeFigureOut">
              <a:rPr lang="de-DE" smtClean="0"/>
              <a:t>29.06.2016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29.06.2016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A50D42-C9CD-4801-B293-61D1F53EC57E}" type="datetimeFigureOut">
              <a:rPr lang="de-DE" smtClean="0"/>
              <a:t>29.06.2016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29.06.2016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29.06.2016</a:t>
            </a:fld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dirty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29.06.2016</a:t>
            </a:fld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29.06.2016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Leben mit Behinderung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Gesellschaftlich akzeptiert?</a:t>
            </a:r>
          </a:p>
        </p:txBody>
      </p:sp>
    </p:spTree>
    <p:extLst>
      <p:ext uri="{BB962C8B-B14F-4D97-AF65-F5344CB8AC3E}">
        <p14:creationId xmlns:p14="http://schemas.microsoft.com/office/powerpoint/2010/main" val="9798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4.1 Reaktionen aus der Gesellschaft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467600" cy="4269088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24020" r="2585" b="7811"/>
          <a:stretch/>
        </p:blipFill>
        <p:spPr>
          <a:xfrm>
            <a:off x="179511" y="2205654"/>
            <a:ext cx="8568953" cy="46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4.1 Reaktionen aus der Gesellschaft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467600" cy="4269088"/>
          </a:xfrm>
        </p:spPr>
        <p:txBody>
          <a:bodyPr/>
          <a:lstStyle/>
          <a:p>
            <a:r>
              <a:rPr lang="de-DE" dirty="0"/>
              <a:t>Mitleid/ Mitgefühl</a:t>
            </a:r>
          </a:p>
          <a:p>
            <a:r>
              <a:rPr lang="de-DE" dirty="0"/>
              <a:t>aufgedrängte Hilfe</a:t>
            </a:r>
          </a:p>
          <a:p>
            <a:r>
              <a:rPr lang="de-DE" dirty="0"/>
              <a:t>Diskriminierung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Verspottung/ </a:t>
            </a:r>
            <a:r>
              <a:rPr lang="de-DE" sz="2400" dirty="0" smtClean="0"/>
              <a:t>Beleidigung</a:t>
            </a:r>
            <a:endParaRPr lang="de-DE" dirty="0"/>
          </a:p>
          <a:p>
            <a:r>
              <a:rPr lang="de-DE" dirty="0"/>
              <a:t>Gleiche Behandlung?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5455" r="3094" b="4714"/>
          <a:stretch/>
        </p:blipFill>
        <p:spPr>
          <a:xfrm>
            <a:off x="1043608" y="4581128"/>
            <a:ext cx="4409440" cy="19405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14076"/>
            <a:ext cx="3801616" cy="28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293096"/>
            <a:ext cx="3840911" cy="256490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4.2 Familiäre Aspekte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/>
              <a:t>Pränataldiagnostik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   (ab 9. Schwangerschaftswoche)</a:t>
            </a:r>
            <a:endParaRPr lang="de-DE" sz="2400" dirty="0"/>
          </a:p>
          <a:p>
            <a:r>
              <a:rPr lang="de-DE" dirty="0"/>
              <a:t>starke Belastung</a:t>
            </a:r>
          </a:p>
          <a:p>
            <a:r>
              <a:rPr lang="de-DE" dirty="0"/>
              <a:t>höhere Trennungsrate</a:t>
            </a:r>
          </a:p>
          <a:p>
            <a:r>
              <a:rPr lang="de-DE" dirty="0" smtClean="0"/>
              <a:t>Arbeitsteilung</a:t>
            </a:r>
            <a:endParaRPr lang="de-DE" dirty="0"/>
          </a:p>
          <a:p>
            <a:r>
              <a:rPr lang="de-DE" dirty="0"/>
              <a:t>fehlende Unterstützung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8884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81016"/>
            <a:ext cx="3587096" cy="4040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4.2 Familiäre Aspekte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gemeinsame Betreuung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Stärkung der Beziehung/Ehe</a:t>
            </a:r>
            <a:endParaRPr lang="de-DE" dirty="0"/>
          </a:p>
          <a:p>
            <a:r>
              <a:rPr lang="de-DE" dirty="0"/>
              <a:t>neuer Entwicklungsschritt = Erfolg</a:t>
            </a:r>
          </a:p>
          <a:p>
            <a:r>
              <a:rPr lang="de-DE" dirty="0"/>
              <a:t>Geschwister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 sz="2400" dirty="0"/>
              <a:t>geduldig, liebevoll</a:t>
            </a:r>
            <a:endParaRPr lang="de-DE" dirty="0"/>
          </a:p>
          <a:p>
            <a:r>
              <a:rPr lang="de-DE" dirty="0"/>
              <a:t>Bereicherung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7" name="Picture 3" descr="C:\Users\Laura\AppData\Local\Microsoft\Windows\INetCache\IE\OW88AQ8D\9439332-Boy-with-Down-Syndrome-blows-bubbles_ME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36207"/>
            <a:ext cx="3590171" cy="23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de-DE" sz="4000" dirty="0"/>
              <a:t>4.3 Schulen und Kindergärten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Recht auf inklusive </a:t>
            </a:r>
            <a:r>
              <a:rPr lang="de-DE" dirty="0" smtClean="0"/>
              <a:t>Bildung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Probleme bisher:</a:t>
            </a:r>
          </a:p>
          <a:p>
            <a:r>
              <a:rPr lang="de-DE" dirty="0" smtClean="0"/>
              <a:t>Fachkräftemangel</a:t>
            </a:r>
            <a:endParaRPr lang="de-DE" dirty="0"/>
          </a:p>
          <a:p>
            <a:r>
              <a:rPr lang="de-DE" dirty="0"/>
              <a:t>schlechte Bauzustände</a:t>
            </a:r>
          </a:p>
          <a:p>
            <a:r>
              <a:rPr lang="de-DE" dirty="0"/>
              <a:t>Starke Separation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8" y="4509120"/>
            <a:ext cx="3528392" cy="19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4320480" cy="288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1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de-DE" sz="4000" dirty="0"/>
              <a:t>4.3 Schulen und Kindergärten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Alle profitieren:</a:t>
            </a:r>
          </a:p>
          <a:p>
            <a:r>
              <a:rPr lang="de-DE" dirty="0"/>
              <a:t>Kinder mit Behinderung lernen mehr</a:t>
            </a:r>
          </a:p>
          <a:p>
            <a:r>
              <a:rPr lang="de-DE" dirty="0"/>
              <a:t>Sozial-/Leistungsverhalten </a:t>
            </a:r>
          </a:p>
          <a:p>
            <a:r>
              <a:rPr lang="de-DE" dirty="0"/>
              <a:t>Erleichterung der Inklusion</a:t>
            </a:r>
          </a:p>
          <a:p>
            <a:r>
              <a:rPr lang="de-DE" dirty="0"/>
              <a:t>steigendes Engagement </a:t>
            </a:r>
          </a:p>
          <a:p>
            <a:r>
              <a:rPr lang="de-DE" dirty="0"/>
              <a:t>Toleranz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3700"/>
          <a:stretch/>
        </p:blipFill>
        <p:spPr bwMode="auto">
          <a:xfrm>
            <a:off x="611559" y="4351910"/>
            <a:ext cx="3838521" cy="24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80856"/>
            <a:ext cx="3946978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7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4.4 Arbeitswelt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Werkstätten</a:t>
            </a:r>
          </a:p>
          <a:p>
            <a:endParaRPr lang="de-DE" dirty="0"/>
          </a:p>
          <a:p>
            <a:r>
              <a:rPr lang="de-DE" dirty="0"/>
              <a:t>Unterstützte </a:t>
            </a:r>
            <a:r>
              <a:rPr lang="de-DE" dirty="0" smtClean="0"/>
              <a:t>Beschäftigung</a:t>
            </a:r>
          </a:p>
          <a:p>
            <a:endParaRPr lang="de-DE" sz="2400" dirty="0"/>
          </a:p>
          <a:p>
            <a:r>
              <a:rPr lang="de-DE" dirty="0" smtClean="0"/>
              <a:t>Integrationsbetriebe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9706"/>
            <a:ext cx="40354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68960"/>
            <a:ext cx="3816424" cy="254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4.4 Arbeitswelt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Einkommen &lt;798€</a:t>
            </a:r>
          </a:p>
          <a:p>
            <a:r>
              <a:rPr lang="de-DE" dirty="0"/>
              <a:t>Ersparnisse &lt;2600€</a:t>
            </a:r>
          </a:p>
          <a:p>
            <a:endParaRPr lang="de-DE" dirty="0" smtClean="0"/>
          </a:p>
          <a:p>
            <a:r>
              <a:rPr lang="de-DE" dirty="0" smtClean="0"/>
              <a:t>Raul Krauthausen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Sozialhelden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56565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180776"/>
            <a:ext cx="3005137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Fazit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r="9385"/>
          <a:stretch/>
        </p:blipFill>
        <p:spPr>
          <a:xfrm>
            <a:off x="107504" y="2420888"/>
            <a:ext cx="8640960" cy="4605325"/>
          </a:xfrm>
        </p:spPr>
      </p:pic>
    </p:spTree>
    <p:extLst>
      <p:ext uri="{BB962C8B-B14F-4D97-AF65-F5344CB8AC3E}">
        <p14:creationId xmlns:p14="http://schemas.microsoft.com/office/powerpoint/2010/main" val="29074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Quellen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200" y="1844824"/>
            <a:ext cx="80032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 smtClean="0"/>
              <a:t>Personenquellen:</a:t>
            </a:r>
            <a:r>
              <a:rPr lang="de-DE" sz="2000" dirty="0" smtClean="0"/>
              <a:t> Jana </a:t>
            </a:r>
            <a:r>
              <a:rPr lang="de-DE" sz="2000" dirty="0" err="1" smtClean="0"/>
              <a:t>Langanke</a:t>
            </a:r>
            <a:endParaRPr lang="de-DE" sz="2000" dirty="0" smtClean="0"/>
          </a:p>
          <a:p>
            <a:r>
              <a:rPr lang="de-DE" sz="2000" dirty="0"/>
              <a:t>	</a:t>
            </a:r>
            <a:r>
              <a:rPr lang="de-DE" sz="2000" dirty="0" smtClean="0"/>
              <a:t>	        Kunigunde Asbeck</a:t>
            </a:r>
          </a:p>
          <a:p>
            <a:r>
              <a:rPr lang="de-DE" sz="2000" dirty="0" smtClean="0"/>
              <a:t>		        Jan </a:t>
            </a:r>
            <a:r>
              <a:rPr lang="de-DE" sz="2000" dirty="0" err="1" smtClean="0"/>
              <a:t>Karres</a:t>
            </a:r>
            <a:endParaRPr lang="de-DE" sz="2000" dirty="0" smtClean="0"/>
          </a:p>
          <a:p>
            <a:r>
              <a:rPr lang="de-DE" sz="2000" dirty="0"/>
              <a:t>	</a:t>
            </a:r>
            <a:r>
              <a:rPr lang="de-DE" sz="2000" dirty="0" smtClean="0"/>
              <a:t>	        Raul Krauthausen</a:t>
            </a:r>
          </a:p>
          <a:p>
            <a:r>
              <a:rPr lang="de-DE" sz="2000" i="1" dirty="0"/>
              <a:t> </a:t>
            </a:r>
            <a:r>
              <a:rPr lang="de-DE" sz="2000" b="1" i="1" dirty="0" smtClean="0"/>
              <a:t>Internetquellen</a:t>
            </a:r>
            <a:r>
              <a:rPr lang="de-DE" sz="2000" i="1" dirty="0" smtClean="0"/>
              <a:t>:</a:t>
            </a:r>
          </a:p>
          <a:p>
            <a:r>
              <a:rPr lang="de-DE" sz="2000" b="1" dirty="0" smtClean="0"/>
              <a:t> „Mitten im Leben? – Der lange Weg zur Inklusion“: </a:t>
            </a:r>
            <a:r>
              <a:rPr lang="de-DE" sz="2000" dirty="0" smtClean="0"/>
              <a:t>https</a:t>
            </a:r>
            <a:r>
              <a:rPr lang="de-DE" sz="2000" dirty="0"/>
              <a:t>://</a:t>
            </a:r>
            <a:r>
              <a:rPr lang="de-DE" sz="2000" dirty="0" smtClean="0"/>
              <a:t>www.youtube.com/watch?v=EVrK7ORo9VI</a:t>
            </a:r>
          </a:p>
          <a:p>
            <a:r>
              <a:rPr lang="de-DE" sz="2000" b="1" dirty="0" smtClean="0"/>
              <a:t> „Behindert – Was darf ich werden?“:</a:t>
            </a:r>
            <a:endParaRPr lang="de-DE" sz="2000" b="1" dirty="0"/>
          </a:p>
          <a:p>
            <a:r>
              <a:rPr lang="de-DE" sz="2000" dirty="0" smtClean="0"/>
              <a:t>https</a:t>
            </a:r>
            <a:r>
              <a:rPr lang="de-DE" sz="2000" dirty="0"/>
              <a:t>://</a:t>
            </a:r>
            <a:r>
              <a:rPr lang="de-DE" sz="2000" dirty="0" smtClean="0"/>
              <a:t>www.youtube.com/watch?v=wdXkdDAtStk</a:t>
            </a:r>
          </a:p>
          <a:p>
            <a:endParaRPr lang="de-DE" sz="2000" dirty="0" smtClean="0"/>
          </a:p>
          <a:p>
            <a:r>
              <a:rPr lang="de-DE" sz="2000" b="1" dirty="0" smtClean="0"/>
              <a:t>Einzelschicksale: </a:t>
            </a:r>
            <a:r>
              <a:rPr lang="de-DE" sz="2000" dirty="0" smtClean="0"/>
              <a:t>http</a:t>
            </a:r>
            <a:r>
              <a:rPr lang="de-DE" sz="2000" dirty="0"/>
              <a:t>://</a:t>
            </a:r>
            <a:r>
              <a:rPr lang="de-DE" sz="2000" dirty="0" smtClean="0"/>
              <a:t>www.zeit.de</a:t>
            </a:r>
          </a:p>
          <a:p>
            <a:endParaRPr lang="de-DE" sz="2000" dirty="0" smtClean="0"/>
          </a:p>
          <a:p>
            <a:r>
              <a:rPr lang="de-DE" sz="2000" b="1" dirty="0" err="1" smtClean="0"/>
              <a:t>Allensbach</a:t>
            </a:r>
            <a:r>
              <a:rPr lang="de-DE" sz="2000" b="1" dirty="0" smtClean="0"/>
              <a:t>-Studie:</a:t>
            </a:r>
          </a:p>
          <a:p>
            <a:r>
              <a:rPr lang="de-DE" sz="2000" dirty="0" smtClean="0"/>
              <a:t>http</a:t>
            </a:r>
            <a:r>
              <a:rPr lang="de-DE" sz="2000" dirty="0"/>
              <a:t>://www.lebenmitbehinderungen.nrw.de/aktuelles/material/lebenshilfe_allensbach-studie.pdf </a:t>
            </a:r>
            <a:endParaRPr lang="de-DE" sz="2000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7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Gliederung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de-DE" dirty="0"/>
              <a:t>Definition: Behinderung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de-DE" dirty="0"/>
              <a:t>Rechtliche Grundlagen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de-DE" dirty="0"/>
              <a:t>Inklusion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de-DE" dirty="0"/>
              <a:t>Gesellschaftliche Aspekte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olidFill>
                  <a:schemeClr val="accent1"/>
                </a:solidFill>
              </a:rPr>
              <a:t>4.1 </a:t>
            </a:r>
            <a:r>
              <a:rPr lang="de-DE" dirty="0"/>
              <a:t>Reaktionen aus der Gesellschaft</a:t>
            </a:r>
            <a:endParaRPr lang="de-D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	4.2 </a:t>
            </a:r>
            <a:r>
              <a:rPr lang="de-DE" dirty="0"/>
              <a:t>familiäre Aspekte</a:t>
            </a:r>
            <a:endParaRPr lang="de-D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	4.3 </a:t>
            </a:r>
            <a:r>
              <a:rPr lang="de-DE" dirty="0"/>
              <a:t>Kindergärten und Schulen</a:t>
            </a:r>
            <a:endParaRPr lang="de-D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	4.4 </a:t>
            </a:r>
            <a:r>
              <a:rPr lang="de-DE" dirty="0" smtClean="0"/>
              <a:t>Arbeitswelt</a:t>
            </a: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5.  </a:t>
            </a:r>
            <a:r>
              <a:rPr lang="de-DE" dirty="0"/>
              <a:t>Fazit</a:t>
            </a:r>
            <a:r>
              <a:rPr lang="de-DE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6.  </a:t>
            </a:r>
            <a:r>
              <a:rPr lang="de-DE" dirty="0"/>
              <a:t>Quellen</a:t>
            </a:r>
            <a:endParaRPr lang="de-D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7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4000"/>
                    </a14:imgEffect>
                  </a14:imgLayer>
                </a14:imgProps>
              </a:ext>
            </a:extLst>
          </a:blip>
          <a:srcRect/>
          <a:stretch>
            <a:fillRect l="-10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1. Definition: Behinderung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2000" i="1" dirty="0"/>
              <a:t>Laut UN-Behindertenrechtskonvention:</a:t>
            </a:r>
          </a:p>
          <a:p>
            <a:pPr marL="0" indent="0" algn="ctr">
              <a:buNone/>
            </a:pPr>
            <a:endParaRPr lang="de-DE" sz="2000" i="1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„Menschen, die langfristige körperliche, seelische, geistige oder Sinnesbeeinträchtigungen haben, welche sie in Wechselwirkung mit verschiedenen Barrieren an der vollen, wirksamen und gleichberechtigten Teilhabe an der Gesellschaft hindern können.“</a:t>
            </a:r>
          </a:p>
        </p:txBody>
      </p:sp>
    </p:spTree>
    <p:extLst>
      <p:ext uri="{BB962C8B-B14F-4D97-AF65-F5344CB8AC3E}">
        <p14:creationId xmlns:p14="http://schemas.microsoft.com/office/powerpoint/2010/main" val="13219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1. Definition: Behinderung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Verschiedene Arten: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Geistige Behinderung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Seelische Behinderung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Hörschädigung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Körperbehinderung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Lernbehinderung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Sehschädigung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Sprachbehinderung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Verhaltensstörung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  <p:pic>
        <p:nvPicPr>
          <p:cNvPr id="3074" name="Picture 2" descr="C:\Users\Laura\AppData\Local\Microsoft\Windows\INetCache\IE\5M8YUZ3H\220px-Disability_symbols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2108448" cy="21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Laura\AppData\Local\Microsoft\Windows\INetCache\IE\IV4UJLDV\Bild-0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43757"/>
            <a:ext cx="4536504" cy="293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60" y="2448729"/>
            <a:ext cx="4363576" cy="43847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2.Rechtliche </a:t>
            </a:r>
            <a:r>
              <a:rPr lang="de-DE" sz="4000" dirty="0" smtClean="0"/>
              <a:t>Grundlagen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/>
          <a:lstStyle/>
          <a:p>
            <a:r>
              <a:rPr lang="de-DE" dirty="0" err="1" smtClean="0"/>
              <a:t>GdB</a:t>
            </a:r>
            <a:r>
              <a:rPr lang="de-DE" dirty="0" smtClean="0"/>
              <a:t> &gt;50 – Schwerbehindert</a:t>
            </a:r>
          </a:p>
          <a:p>
            <a:r>
              <a:rPr lang="de-DE" dirty="0" smtClean="0"/>
              <a:t>Bevorzugte </a:t>
            </a:r>
            <a:r>
              <a:rPr lang="de-DE" dirty="0"/>
              <a:t>Abfertigung in </a:t>
            </a:r>
            <a:r>
              <a:rPr lang="de-DE" dirty="0" smtClean="0"/>
              <a:t>Ämtern</a:t>
            </a:r>
          </a:p>
          <a:p>
            <a:r>
              <a:rPr lang="de-DE" sz="2400" dirty="0" smtClean="0"/>
              <a:t>Steuerfreibeträge</a:t>
            </a:r>
          </a:p>
          <a:p>
            <a:endParaRPr lang="de-DE" dirty="0" smtClean="0"/>
          </a:p>
          <a:p>
            <a:r>
              <a:rPr lang="de-DE" dirty="0"/>
              <a:t>besondere </a:t>
            </a:r>
            <a:r>
              <a:rPr lang="de-DE" dirty="0" smtClean="0"/>
              <a:t>Ermäßigungen</a:t>
            </a:r>
          </a:p>
          <a:p>
            <a:r>
              <a:rPr lang="de-DE" dirty="0" smtClean="0"/>
              <a:t>gleichgestellt</a:t>
            </a:r>
            <a:endParaRPr lang="de-DE" dirty="0"/>
          </a:p>
          <a:p>
            <a:r>
              <a:rPr lang="de-DE" dirty="0" smtClean="0"/>
              <a:t>Inklusion </a:t>
            </a:r>
            <a:r>
              <a:rPr lang="de-DE" dirty="0"/>
              <a:t>= Menschenrecht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72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06978"/>
            <a:ext cx="3196920" cy="433480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280">
            <a:off x="197932" y="4044662"/>
            <a:ext cx="3717408" cy="26653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3. Inklusion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„miteinbezogen sein“</a:t>
            </a:r>
          </a:p>
          <a:p>
            <a:r>
              <a:rPr lang="de-DE" dirty="0"/>
              <a:t>keine Ausgrenzung</a:t>
            </a:r>
          </a:p>
          <a:p>
            <a:r>
              <a:rPr lang="de-DE" dirty="0"/>
              <a:t>volle gesellschaftliche Teilhabe</a:t>
            </a:r>
          </a:p>
          <a:p>
            <a:r>
              <a:rPr lang="de-DE" dirty="0"/>
              <a:t>Barrierefreiheit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44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30211"/>
            <a:ext cx="8496944" cy="439272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3. Inklusion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1560" y="184482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/>
              <a:t>Unterschied Integration und Inklusion:</a:t>
            </a:r>
          </a:p>
        </p:txBody>
      </p:sp>
    </p:spTree>
    <p:extLst>
      <p:ext uri="{BB962C8B-B14F-4D97-AF65-F5344CB8AC3E}">
        <p14:creationId xmlns:p14="http://schemas.microsoft.com/office/powerpoint/2010/main" val="15261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2" y="1700808"/>
            <a:ext cx="7848872" cy="38898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3. Inklusion</a:t>
            </a:r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280920" cy="4107858"/>
          </a:xfrm>
        </p:spPr>
      </p:pic>
    </p:spTree>
    <p:extLst>
      <p:ext uri="{BB962C8B-B14F-4D97-AF65-F5344CB8AC3E}">
        <p14:creationId xmlns:p14="http://schemas.microsoft.com/office/powerpoint/2010/main" val="7620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4. Gesellschaftliche Aspekte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36" y="1770062"/>
            <a:ext cx="5542507" cy="468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244</Words>
  <Application>Microsoft Office PowerPoint</Application>
  <PresentationFormat>Bildschirmpräsentation (4:3)</PresentationFormat>
  <Paragraphs>118</Paragraphs>
  <Slides>19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Nereus</vt:lpstr>
      <vt:lpstr>Leben mit Behinderung</vt:lpstr>
      <vt:lpstr>Gliederung</vt:lpstr>
      <vt:lpstr>1. Definition: Behinderung</vt:lpstr>
      <vt:lpstr>1. Definition: Behinderung</vt:lpstr>
      <vt:lpstr>2.Rechtliche Grundlagen</vt:lpstr>
      <vt:lpstr>3. Inklusion</vt:lpstr>
      <vt:lpstr>3. Inklusion</vt:lpstr>
      <vt:lpstr>3. Inklusion</vt:lpstr>
      <vt:lpstr>4. Gesellschaftliche Aspekte</vt:lpstr>
      <vt:lpstr>4.1 Reaktionen aus der Gesellschaft</vt:lpstr>
      <vt:lpstr>4.1 Reaktionen aus der Gesellschaft</vt:lpstr>
      <vt:lpstr>4.2 Familiäre Aspekte</vt:lpstr>
      <vt:lpstr>4.2 Familiäre Aspekte</vt:lpstr>
      <vt:lpstr>4.3 Schulen und Kindergärten</vt:lpstr>
      <vt:lpstr>4.3 Schulen und Kindergärten</vt:lpstr>
      <vt:lpstr>4.4 Arbeitswelt</vt:lpstr>
      <vt:lpstr>4.4 Arbeitswelt</vt:lpstr>
      <vt:lpstr>Fazit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Laura Langanke</dc:creator>
  <cp:lastModifiedBy>Laura Langanke</cp:lastModifiedBy>
  <cp:revision>118</cp:revision>
  <dcterms:created xsi:type="dcterms:W3CDTF">2016-02-21T16:35:18Z</dcterms:created>
  <dcterms:modified xsi:type="dcterms:W3CDTF">2016-06-29T19:03:50Z</dcterms:modified>
</cp:coreProperties>
</file>